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HK Modular" charset="1" panose="00000800000000000000"/>
      <p:regular r:id="rId30"/>
    </p:embeddedFont>
    <p:embeddedFont>
      <p:font typeface="Montserrat" charset="1" panose="00000500000000000000"/>
      <p:regular r:id="rId31"/>
    </p:embeddedFont>
    <p:embeddedFont>
      <p:font typeface="Montserrat Bold" charset="1" panose="00000800000000000000"/>
      <p:regular r:id="rId32"/>
    </p:embeddedFont>
    <p:embeddedFont>
      <p:font typeface="Open Sauce Bold" charset="1" panose="00000800000000000000"/>
      <p:regular r:id="rId33"/>
    </p:embeddedFont>
    <p:embeddedFont>
      <p:font typeface="Open Sauce" charset="1" panose="000005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umbo.net/symbols/greater-than-or-equal/" TargetMode="External" Type="http://schemas.openxmlformats.org/officeDocument/2006/relationships/hyperlink"/><Relationship Id="rId3" Target="../media/image10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8.pn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png" Type="http://schemas.openxmlformats.org/officeDocument/2006/relationships/image"/><Relationship Id="rId4" Target="../media/image5.png" Type="http://schemas.openxmlformats.org/officeDocument/2006/relationships/image"/><Relationship Id="rId5" Target="../media/image43.png" Type="http://schemas.openxmlformats.org/officeDocument/2006/relationships/image"/><Relationship Id="rId6" Target="../media/image4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91400">
                <a:alpha val="825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5668" y="0"/>
            <a:ext cx="18639336" cy="10287000"/>
            <a:chOff x="0" y="0"/>
            <a:chExt cx="24852449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6" y="1358900"/>
              <a:ext cx="2468057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401143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305149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6" y="12331700"/>
              <a:ext cx="24852436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73840" y="6646552"/>
              <a:ext cx="477503" cy="422897"/>
              <a:chOff x="0" y="0"/>
              <a:chExt cx="812800" cy="71985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9850"/>
              </a:xfrm>
              <a:custGeom>
                <a:avLst/>
                <a:gdLst/>
                <a:ahLst/>
                <a:cxnLst/>
                <a:rect r="r" b="b" t="t" l="l"/>
                <a:pathLst>
                  <a:path h="719850" w="812800">
                    <a:moveTo>
                      <a:pt x="406400" y="0"/>
                    </a:moveTo>
                    <a:lnTo>
                      <a:pt x="812800" y="719850"/>
                    </a:lnTo>
                    <a:lnTo>
                      <a:pt x="0" y="71985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6591"/>
                <a:ext cx="558800" cy="381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854949" y="6646552"/>
              <a:ext cx="477503" cy="422897"/>
              <a:chOff x="0" y="0"/>
              <a:chExt cx="812800" cy="71985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9850"/>
              </a:xfrm>
              <a:custGeom>
                <a:avLst/>
                <a:gdLst/>
                <a:ahLst/>
                <a:cxnLst/>
                <a:rect r="r" b="b" t="t" l="l"/>
                <a:pathLst>
                  <a:path h="719850" w="812800">
                    <a:moveTo>
                      <a:pt x="406400" y="0"/>
                    </a:moveTo>
                    <a:lnTo>
                      <a:pt x="812800" y="719850"/>
                    </a:lnTo>
                    <a:lnTo>
                      <a:pt x="0" y="71985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6591"/>
                <a:ext cx="558800" cy="381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2098636" y="1371600"/>
              <a:ext cx="483311" cy="417815"/>
              <a:chOff x="0" y="0"/>
              <a:chExt cx="822686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22686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22686">
                    <a:moveTo>
                      <a:pt x="411343" y="0"/>
                    </a:moveTo>
                    <a:lnTo>
                      <a:pt x="822686" y="711200"/>
                    </a:lnTo>
                    <a:lnTo>
                      <a:pt x="0" y="711200"/>
                    </a:lnTo>
                    <a:lnTo>
                      <a:pt x="411343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8545" y="282575"/>
                <a:ext cx="565596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2098636" y="11913885"/>
              <a:ext cx="483311" cy="417815"/>
              <a:chOff x="0" y="0"/>
              <a:chExt cx="822686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22686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22686">
                    <a:moveTo>
                      <a:pt x="411343" y="0"/>
                    </a:moveTo>
                    <a:lnTo>
                      <a:pt x="822686" y="711200"/>
                    </a:lnTo>
                    <a:lnTo>
                      <a:pt x="0" y="711200"/>
                    </a:lnTo>
                    <a:lnTo>
                      <a:pt x="411343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8545" y="282575"/>
                <a:ext cx="565596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4129068" y="1028700"/>
            <a:ext cx="2704680" cy="2749674"/>
          </a:xfrm>
          <a:custGeom>
            <a:avLst/>
            <a:gdLst/>
            <a:ahLst/>
            <a:cxnLst/>
            <a:rect r="r" b="b" t="t" l="l"/>
            <a:pathLst>
              <a:path h="2749674" w="2704680">
                <a:moveTo>
                  <a:pt x="0" y="0"/>
                </a:moveTo>
                <a:lnTo>
                  <a:pt x="2704680" y="0"/>
                </a:lnTo>
                <a:lnTo>
                  <a:pt x="2704680" y="2749674"/>
                </a:lnTo>
                <a:lnTo>
                  <a:pt x="0" y="27496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377459" y="2366586"/>
            <a:ext cx="11533082" cy="5045723"/>
          </a:xfrm>
          <a:custGeom>
            <a:avLst/>
            <a:gdLst/>
            <a:ahLst/>
            <a:cxnLst/>
            <a:rect r="r" b="b" t="t" l="l"/>
            <a:pathLst>
              <a:path h="5045723" w="11533082">
                <a:moveTo>
                  <a:pt x="0" y="0"/>
                </a:moveTo>
                <a:lnTo>
                  <a:pt x="11533082" y="0"/>
                </a:lnTo>
                <a:lnTo>
                  <a:pt x="11533082" y="5045724"/>
                </a:lnTo>
                <a:lnTo>
                  <a:pt x="0" y="504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158932" y="7716095"/>
            <a:ext cx="9970136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9"/>
              </a:lnSpc>
            </a:pPr>
            <a:r>
              <a:rPr lang="en-US" sz="2349">
                <a:solidFill>
                  <a:srgbClr val="FF6702"/>
                </a:solidFill>
                <a:latin typeface="HK Modular"/>
                <a:ea typeface="HK Modular"/>
                <a:cs typeface="HK Modular"/>
                <a:sym typeface="HK Modular"/>
              </a:rPr>
              <a:t>[HITT, HANKINSON, ANDERSEN, D’SOUZA – RADAR]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8718019"/>
            <a:ext cx="2055815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9"/>
              </a:lnSpc>
            </a:pPr>
            <a:r>
              <a:rPr lang="en-US" sz="2349">
                <a:solidFill>
                  <a:srgbClr val="FF6702"/>
                </a:solidFill>
                <a:latin typeface="HK Modular"/>
                <a:ea typeface="HK Modular"/>
                <a:cs typeface="HK Modular"/>
                <a:sym typeface="HK Modular"/>
              </a:rPr>
              <a:t>GROUP 32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028700" cy="1335206"/>
          </a:xfrm>
          <a:custGeom>
            <a:avLst/>
            <a:gdLst/>
            <a:ahLst/>
            <a:cxnLst/>
            <a:rect r="r" b="b" t="t" l="l"/>
            <a:pathLst>
              <a:path h="1335206" w="1028700">
                <a:moveTo>
                  <a:pt x="0" y="0"/>
                </a:moveTo>
                <a:lnTo>
                  <a:pt x="1028700" y="0"/>
                </a:lnTo>
                <a:lnTo>
                  <a:pt x="1028700" y="1335206"/>
                </a:lnTo>
                <a:lnTo>
                  <a:pt x="0" y="1335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" t="0" r="-135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560486" y="3356776"/>
            <a:ext cx="3599727" cy="4519223"/>
          </a:xfrm>
          <a:custGeom>
            <a:avLst/>
            <a:gdLst/>
            <a:ahLst/>
            <a:cxnLst/>
            <a:rect r="r" b="b" t="t" l="l"/>
            <a:pathLst>
              <a:path h="4519223" w="3599727">
                <a:moveTo>
                  <a:pt x="0" y="0"/>
                </a:moveTo>
                <a:lnTo>
                  <a:pt x="3599728" y="0"/>
                </a:lnTo>
                <a:lnTo>
                  <a:pt x="3599728" y="4519222"/>
                </a:lnTo>
                <a:lnTo>
                  <a:pt x="0" y="4519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560264" y="3353591"/>
            <a:ext cx="3493705" cy="4522407"/>
          </a:xfrm>
          <a:custGeom>
            <a:avLst/>
            <a:gdLst/>
            <a:ahLst/>
            <a:cxnLst/>
            <a:rect r="r" b="b" t="t" l="l"/>
            <a:pathLst>
              <a:path h="4522407" w="3493705">
                <a:moveTo>
                  <a:pt x="0" y="0"/>
                </a:moveTo>
                <a:lnTo>
                  <a:pt x="3493705" y="0"/>
                </a:lnTo>
                <a:lnTo>
                  <a:pt x="3493705" y="4522407"/>
                </a:lnTo>
                <a:lnTo>
                  <a:pt x="0" y="4522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347774" y="3301434"/>
            <a:ext cx="3529513" cy="4574565"/>
          </a:xfrm>
          <a:custGeom>
            <a:avLst/>
            <a:gdLst/>
            <a:ahLst/>
            <a:cxnLst/>
            <a:rect r="r" b="b" t="t" l="l"/>
            <a:pathLst>
              <a:path h="4574565" w="3529513">
                <a:moveTo>
                  <a:pt x="0" y="0"/>
                </a:moveTo>
                <a:lnTo>
                  <a:pt x="3529513" y="0"/>
                </a:lnTo>
                <a:lnTo>
                  <a:pt x="3529513" y="4574564"/>
                </a:lnTo>
                <a:lnTo>
                  <a:pt x="0" y="4574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5560264" y="3376580"/>
            <a:ext cx="3493705" cy="4476430"/>
          </a:xfrm>
          <a:custGeom>
            <a:avLst/>
            <a:gdLst/>
            <a:ahLst/>
            <a:cxnLst/>
            <a:rect r="r" b="b" t="t" l="l"/>
            <a:pathLst>
              <a:path h="4476430" w="3493705">
                <a:moveTo>
                  <a:pt x="0" y="0"/>
                </a:moveTo>
                <a:lnTo>
                  <a:pt x="3493705" y="0"/>
                </a:lnTo>
                <a:lnTo>
                  <a:pt x="3493705" y="4476430"/>
                </a:lnTo>
                <a:lnTo>
                  <a:pt x="0" y="44764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996" r="0" b="-8146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575829" y="3301434"/>
            <a:ext cx="3516239" cy="4551576"/>
          </a:xfrm>
          <a:custGeom>
            <a:avLst/>
            <a:gdLst/>
            <a:ahLst/>
            <a:cxnLst/>
            <a:rect r="r" b="b" t="t" l="l"/>
            <a:pathLst>
              <a:path h="4551576" w="3516239">
                <a:moveTo>
                  <a:pt x="0" y="0"/>
                </a:moveTo>
                <a:lnTo>
                  <a:pt x="3516240" y="0"/>
                </a:lnTo>
                <a:lnTo>
                  <a:pt x="3516240" y="4551576"/>
                </a:lnTo>
                <a:lnTo>
                  <a:pt x="0" y="4551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511169" y="3353591"/>
            <a:ext cx="3599180" cy="4521496"/>
          </a:xfrm>
          <a:custGeom>
            <a:avLst/>
            <a:gdLst/>
            <a:ahLst/>
            <a:cxnLst/>
            <a:rect r="r" b="b" t="t" l="l"/>
            <a:pathLst>
              <a:path h="4521496" w="3599180">
                <a:moveTo>
                  <a:pt x="0" y="0"/>
                </a:moveTo>
                <a:lnTo>
                  <a:pt x="3599180" y="0"/>
                </a:lnTo>
                <a:lnTo>
                  <a:pt x="3599180" y="4521497"/>
                </a:lnTo>
                <a:lnTo>
                  <a:pt x="0" y="45214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010" t="0" r="-1812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94593" y="8003120"/>
            <a:ext cx="4131514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SHANNON HANKINSON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ELECTRICAL ENGINEERING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84985" y="1746798"/>
            <a:ext cx="11044262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85"/>
              </a:lnSpc>
              <a:spcBef>
                <a:spcPct val="0"/>
              </a:spcBef>
            </a:pPr>
            <a:r>
              <a:rPr lang="en-US" sz="59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MEET THE TEAM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340003" y="8003120"/>
            <a:ext cx="3934227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BAILEY HITT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ELECTRICAL ENGINEERING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330849" y="8003120"/>
            <a:ext cx="377950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RYAN ANDERSEN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ELECTRICAL ENGINEERING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347774" y="8003120"/>
            <a:ext cx="3489271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JOSHUA D’SOUZA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COMPUTER ENGINEERING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7869" y="384682"/>
            <a:ext cx="10165156" cy="1206501"/>
            <a:chOff x="0" y="0"/>
            <a:chExt cx="2677243" cy="3177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77243" cy="317762"/>
            </a:xfrm>
            <a:custGeom>
              <a:avLst/>
              <a:gdLst/>
              <a:ahLst/>
              <a:cxnLst/>
              <a:rect r="r" b="b" t="t" l="l"/>
              <a:pathLst>
                <a:path h="317762" w="2677243">
                  <a:moveTo>
                    <a:pt x="0" y="0"/>
                  </a:moveTo>
                  <a:lnTo>
                    <a:pt x="2677243" y="0"/>
                  </a:lnTo>
                  <a:lnTo>
                    <a:pt x="2677243" y="317762"/>
                  </a:lnTo>
                  <a:lnTo>
                    <a:pt x="0" y="317762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677243" cy="3653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823612" y="3410267"/>
            <a:ext cx="7709319" cy="4336492"/>
          </a:xfrm>
          <a:custGeom>
            <a:avLst/>
            <a:gdLst/>
            <a:ahLst/>
            <a:cxnLst/>
            <a:rect r="r" b="b" t="t" l="l"/>
            <a:pathLst>
              <a:path h="4336492" w="7709319">
                <a:moveTo>
                  <a:pt x="0" y="0"/>
                </a:moveTo>
                <a:lnTo>
                  <a:pt x="7709320" y="0"/>
                </a:lnTo>
                <a:lnTo>
                  <a:pt x="7709320" y="4336492"/>
                </a:lnTo>
                <a:lnTo>
                  <a:pt x="0" y="4336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98634" y="600755"/>
            <a:ext cx="1008439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PROBLEM STATEMENT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5644" y="2700693"/>
            <a:ext cx="8638356" cy="566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0"/>
              </a:lnSpc>
            </a:pP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2HAD-RAD is a battery-powered handheld device that enhances search and rescue operations in low-visibility indoor and outdoor environments.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 fuses a 24 GHz and a 60 GHz radar, barometric temperature compensation for improved IR thermal imaging, and a UWB + INS stack for precise localization. The system detects human breathing, body heat, and movement, generating high-confidence detections and 3D location estimates. Visual and auditory alerts trigger when detection thresholds are met, with all data logged in a companion mobile application for actionable intelligence.</a:t>
            </a:r>
          </a:p>
          <a:p>
            <a:pPr algn="l">
              <a:lnSpc>
                <a:spcPts val="3520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259300" y="0"/>
            <a:ext cx="1028700" cy="1296893"/>
          </a:xfrm>
          <a:custGeom>
            <a:avLst/>
            <a:gdLst/>
            <a:ahLst/>
            <a:cxnLst/>
            <a:rect r="r" b="b" t="t" l="l"/>
            <a:pathLst>
              <a:path h="1296893" w="1028700">
                <a:moveTo>
                  <a:pt x="0" y="0"/>
                </a:moveTo>
                <a:lnTo>
                  <a:pt x="1028700" y="0"/>
                </a:lnTo>
                <a:lnTo>
                  <a:pt x="1028700" y="1296893"/>
                </a:lnTo>
                <a:lnTo>
                  <a:pt x="0" y="129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675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10532552" cy="1251297"/>
            <a:chOff x="0" y="0"/>
            <a:chExt cx="2774005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74005" cy="329560"/>
            </a:xfrm>
            <a:custGeom>
              <a:avLst/>
              <a:gdLst/>
              <a:ahLst/>
              <a:cxnLst/>
              <a:rect r="r" b="b" t="t" l="l"/>
              <a:pathLst>
                <a:path h="329560" w="2774005">
                  <a:moveTo>
                    <a:pt x="0" y="0"/>
                  </a:moveTo>
                  <a:lnTo>
                    <a:pt x="2774005" y="0"/>
                  </a:lnTo>
                  <a:lnTo>
                    <a:pt x="2774005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74005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43525" y="600755"/>
            <a:ext cx="1042233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GOALS </a:t>
            </a: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&amp; OBJECTIVES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7289" y="2297464"/>
            <a:ext cx="14153422" cy="7258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Basic Goals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UWB ranging will be integrated to provide approximate distance measurements that extend INS functionality in indoor, GPS denied environments.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b="true" sz="27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rovide relative location and orientation tracking using an INS with barometric feedback.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Confirm human presence by detecting body heat signatures using an IR sensor.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Display detection results on an LCD interface providing immediate visual feedback.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Entire device powered by rechargeable battery station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Radar detects motion and respiration</a:t>
            </a:r>
          </a:p>
          <a:p>
            <a:pPr algn="l">
              <a:lnSpc>
                <a:spcPts val="447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7259300" y="0"/>
            <a:ext cx="1028700" cy="1325217"/>
          </a:xfrm>
          <a:custGeom>
            <a:avLst/>
            <a:gdLst/>
            <a:ahLst/>
            <a:cxnLst/>
            <a:rect r="r" b="b" t="t" l="l"/>
            <a:pathLst>
              <a:path h="1325217" w="1028700">
                <a:moveTo>
                  <a:pt x="0" y="0"/>
                </a:moveTo>
                <a:lnTo>
                  <a:pt x="1028700" y="0"/>
                </a:lnTo>
                <a:lnTo>
                  <a:pt x="1028700" y="1325217"/>
                </a:lnTo>
                <a:lnTo>
                  <a:pt x="0" y="1325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654827" y="38912"/>
            <a:ext cx="1633173" cy="2051685"/>
          </a:xfrm>
          <a:custGeom>
            <a:avLst/>
            <a:gdLst/>
            <a:ahLst/>
            <a:cxnLst/>
            <a:rect r="r" b="b" t="t" l="l"/>
            <a:pathLst>
              <a:path h="2051685" w="1633173">
                <a:moveTo>
                  <a:pt x="0" y="0"/>
                </a:moveTo>
                <a:lnTo>
                  <a:pt x="1633173" y="0"/>
                </a:lnTo>
                <a:lnTo>
                  <a:pt x="1633173" y="2051686"/>
                </a:lnTo>
                <a:lnTo>
                  <a:pt x="0" y="2051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10532552" cy="1251297"/>
            <a:chOff x="0" y="0"/>
            <a:chExt cx="2774005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74005" cy="329560"/>
            </a:xfrm>
            <a:custGeom>
              <a:avLst/>
              <a:gdLst/>
              <a:ahLst/>
              <a:cxnLst/>
              <a:rect r="r" b="b" t="t" l="l"/>
              <a:pathLst>
                <a:path h="329560" w="2774005">
                  <a:moveTo>
                    <a:pt x="0" y="0"/>
                  </a:moveTo>
                  <a:lnTo>
                    <a:pt x="2774005" y="0"/>
                  </a:lnTo>
                  <a:lnTo>
                    <a:pt x="2774005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74005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67289" y="1985823"/>
            <a:ext cx="13825680" cy="8109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9"/>
              </a:lnSpc>
            </a:pPr>
            <a:r>
              <a:rPr lang="en-US" sz="2637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Advanced Goals</a:t>
            </a:r>
          </a:p>
          <a:p>
            <a:pPr algn="l" marL="569430" indent="-284715" lvl="1">
              <a:lnSpc>
                <a:spcPts val="4219"/>
              </a:lnSpc>
              <a:buFont typeface="Arial"/>
              <a:buChar char="•"/>
            </a:pPr>
            <a:r>
              <a:rPr lang="en-US" sz="263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Maintain performance in smoke-filled or low-light environments</a:t>
            </a:r>
          </a:p>
          <a:p>
            <a:pPr algn="l" marL="569430" indent="-284715" lvl="1">
              <a:lnSpc>
                <a:spcPts val="4219"/>
              </a:lnSpc>
              <a:buFont typeface="Arial"/>
              <a:buChar char="•"/>
            </a:pPr>
            <a:r>
              <a:rPr lang="en-US" sz="263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relative location tracking precision by using GNSS.</a:t>
            </a:r>
          </a:p>
          <a:p>
            <a:pPr algn="l" marL="569430" indent="-284715" lvl="1">
              <a:lnSpc>
                <a:spcPts val="4219"/>
              </a:lnSpc>
              <a:buFont typeface="Arial"/>
              <a:buChar char="•"/>
            </a:pPr>
            <a:r>
              <a:rPr lang="en-US" sz="263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Optimize the power delivery for extended operational runtime. </a:t>
            </a:r>
          </a:p>
          <a:p>
            <a:pPr algn="l" marL="569430" indent="-284715" lvl="1">
              <a:lnSpc>
                <a:spcPts val="4219"/>
              </a:lnSpc>
              <a:buFont typeface="Arial"/>
              <a:buChar char="•"/>
            </a:pPr>
            <a:r>
              <a:rPr lang="en-US" sz="263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Enhance LCD readability with clear formatting and detection indicators.</a:t>
            </a:r>
          </a:p>
          <a:p>
            <a:pPr algn="l" marL="590519" indent="-295260" lvl="1">
              <a:lnSpc>
                <a:spcPts val="4376"/>
              </a:lnSpc>
              <a:buFont typeface="Arial"/>
              <a:buChar char="•"/>
            </a:pPr>
            <a:r>
              <a:rPr lang="en-US" sz="27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Data is transmitted from device to android application through BLE</a:t>
            </a:r>
          </a:p>
          <a:p>
            <a:pPr algn="l">
              <a:lnSpc>
                <a:spcPts val="4376"/>
              </a:lnSpc>
            </a:pPr>
            <a:r>
              <a:rPr lang="en-US" sz="273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Stretch Goals</a:t>
            </a:r>
          </a:p>
          <a:p>
            <a:pPr algn="l" marL="590519" indent="-295260" lvl="1">
              <a:lnSpc>
                <a:spcPts val="4376"/>
              </a:lnSpc>
              <a:buFont typeface="Arial"/>
              <a:buChar char="•"/>
            </a:pPr>
            <a:r>
              <a:rPr lang="en-US" sz="27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Machine learning layer which improves classification accuracy</a:t>
            </a:r>
          </a:p>
          <a:p>
            <a:pPr algn="l" marL="590519" indent="-295260" lvl="1">
              <a:lnSpc>
                <a:spcPts val="4376"/>
              </a:lnSpc>
              <a:buFont typeface="Arial"/>
              <a:buChar char="•"/>
            </a:pPr>
            <a:r>
              <a:rPr lang="en-US" sz="27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Radar detection through building materials </a:t>
            </a:r>
          </a:p>
          <a:p>
            <a:pPr algn="l" marL="590519" indent="-295260" lvl="1">
              <a:lnSpc>
                <a:spcPts val="4376"/>
              </a:lnSpc>
              <a:buFont typeface="Arial"/>
              <a:buChar char="•"/>
            </a:pPr>
            <a:r>
              <a:rPr lang="en-US" sz="27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the thermal array visualization to produce a clearer, more stable thermal map on the UI.</a:t>
            </a:r>
          </a:p>
          <a:p>
            <a:pPr algn="l" marL="590519" indent="-295260" lvl="1">
              <a:lnSpc>
                <a:spcPts val="4376"/>
              </a:lnSpc>
              <a:buFont typeface="Arial"/>
              <a:buChar char="•"/>
            </a:pPr>
            <a:r>
              <a:rPr lang="en-US" sz="27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Enhance data transmission to the Android application in real-time and include positional mapping.</a:t>
            </a:r>
          </a:p>
          <a:p>
            <a:pPr algn="l" marL="590519" indent="-295260" lvl="1">
              <a:lnSpc>
                <a:spcPts val="4376"/>
              </a:lnSpc>
              <a:buFont typeface="Arial"/>
              <a:buChar char="•"/>
            </a:pPr>
            <a:r>
              <a:rPr lang="en-US" sz="27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Battery monitor on LCD displaying voltage, charge %, estimated runtime</a:t>
            </a:r>
          </a:p>
          <a:p>
            <a:pPr algn="l">
              <a:lnSpc>
                <a:spcPts val="4376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654827" y="-15513"/>
            <a:ext cx="1633173" cy="2051685"/>
          </a:xfrm>
          <a:custGeom>
            <a:avLst/>
            <a:gdLst/>
            <a:ahLst/>
            <a:cxnLst/>
            <a:rect r="r" b="b" t="t" l="l"/>
            <a:pathLst>
              <a:path h="2051685" w="1633173">
                <a:moveTo>
                  <a:pt x="0" y="0"/>
                </a:moveTo>
                <a:lnTo>
                  <a:pt x="1633173" y="0"/>
                </a:lnTo>
                <a:lnTo>
                  <a:pt x="1633173" y="2051686"/>
                </a:lnTo>
                <a:lnTo>
                  <a:pt x="0" y="2051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10" t="0" r="-1812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3525" y="600755"/>
            <a:ext cx="1042233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GOALS </a:t>
            </a: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&amp; OBJECTIVES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10532552" cy="1251297"/>
            <a:chOff x="0" y="0"/>
            <a:chExt cx="2774005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74005" cy="329560"/>
            </a:xfrm>
            <a:custGeom>
              <a:avLst/>
              <a:gdLst/>
              <a:ahLst/>
              <a:cxnLst/>
              <a:rect r="r" b="b" t="t" l="l"/>
              <a:pathLst>
                <a:path h="329560" w="2774005">
                  <a:moveTo>
                    <a:pt x="0" y="0"/>
                  </a:moveTo>
                  <a:lnTo>
                    <a:pt x="2774005" y="0"/>
                  </a:lnTo>
                  <a:lnTo>
                    <a:pt x="2774005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74005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67289" y="2607310"/>
            <a:ext cx="14153422" cy="6134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Basic Objectives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IR confirms human presence in line-of-sight conditions within ≤ 1 meter.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 and barometer sense relative location within ≤ 2 meters. 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Display detection feedback on LCD within 5 seconds of confirmed detection. 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red LED indicates when a human is detected in less than 1 second.  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Buttons to mark the location of a victim, clear/reset, power the device and navigate the LCD screen.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Operate the complete device on a rechargeable subsystem for 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2" tooltip="https://wumbo.net/symbols/greater-than-or-equal/"/>
              </a:rPr>
              <a:t>≥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2 hours of continuous use. 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Radar detects human distance and respiration within ≤ 2 meters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259300" y="0"/>
            <a:ext cx="1028700" cy="1325217"/>
          </a:xfrm>
          <a:custGeom>
            <a:avLst/>
            <a:gdLst/>
            <a:ahLst/>
            <a:cxnLst/>
            <a:rect r="r" b="b" t="t" l="l"/>
            <a:pathLst>
              <a:path h="1325217" w="1028700">
                <a:moveTo>
                  <a:pt x="0" y="0"/>
                </a:moveTo>
                <a:lnTo>
                  <a:pt x="1028700" y="0"/>
                </a:lnTo>
                <a:lnTo>
                  <a:pt x="1028700" y="1325217"/>
                </a:lnTo>
                <a:lnTo>
                  <a:pt x="0" y="1325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54827" y="38912"/>
            <a:ext cx="1633173" cy="2051685"/>
          </a:xfrm>
          <a:custGeom>
            <a:avLst/>
            <a:gdLst/>
            <a:ahLst/>
            <a:cxnLst/>
            <a:rect r="r" b="b" t="t" l="l"/>
            <a:pathLst>
              <a:path h="2051685" w="1633173">
                <a:moveTo>
                  <a:pt x="0" y="0"/>
                </a:moveTo>
                <a:lnTo>
                  <a:pt x="1633173" y="0"/>
                </a:lnTo>
                <a:lnTo>
                  <a:pt x="1633173" y="2051686"/>
                </a:lnTo>
                <a:lnTo>
                  <a:pt x="0" y="20516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10" t="0" r="-1812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3525" y="600755"/>
            <a:ext cx="1042233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GOALS </a:t>
            </a: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&amp; </a:t>
            </a:r>
            <a:r>
              <a:rPr lang="en-US" sz="54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OBJECTIVES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10532552" cy="1251297"/>
            <a:chOff x="0" y="0"/>
            <a:chExt cx="2774005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74005" cy="329560"/>
            </a:xfrm>
            <a:custGeom>
              <a:avLst/>
              <a:gdLst/>
              <a:ahLst/>
              <a:cxnLst/>
              <a:rect r="r" b="b" t="t" l="l"/>
              <a:pathLst>
                <a:path h="329560" w="2774005">
                  <a:moveTo>
                    <a:pt x="0" y="0"/>
                  </a:moveTo>
                  <a:lnTo>
                    <a:pt x="2774005" y="0"/>
                  </a:lnTo>
                  <a:lnTo>
                    <a:pt x="2774005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74005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67289" y="1995348"/>
            <a:ext cx="14153422" cy="7258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Advanced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Objectives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Demonstrate consistent radar detection in cluttere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 or noisy environments with ≥ 90% detection accuracy.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Demonstrate radar-based detection of a human subject within a line-of-sight range of at least 2 meters.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fused localization accuracy within ≤ 4 meter when GNSS data is fused with INS outdoors.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Enhance LCD readability in field conditions to ≥ 90% legibility under ambient light with clear indicator labels.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Transmit data from the handheld device to an android mobile application through BLE within 5 seconds.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operational runtime by at least 25% compared to baseline while maintaining ≤ 10 W power draw.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259300" y="0"/>
            <a:ext cx="1028700" cy="1325217"/>
          </a:xfrm>
          <a:custGeom>
            <a:avLst/>
            <a:gdLst/>
            <a:ahLst/>
            <a:cxnLst/>
            <a:rect r="r" b="b" t="t" l="l"/>
            <a:pathLst>
              <a:path h="1325217" w="1028700">
                <a:moveTo>
                  <a:pt x="0" y="0"/>
                </a:moveTo>
                <a:lnTo>
                  <a:pt x="1028700" y="0"/>
                </a:lnTo>
                <a:lnTo>
                  <a:pt x="1028700" y="1325217"/>
                </a:lnTo>
                <a:lnTo>
                  <a:pt x="0" y="1325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54827" y="38912"/>
            <a:ext cx="1633173" cy="2051685"/>
          </a:xfrm>
          <a:custGeom>
            <a:avLst/>
            <a:gdLst/>
            <a:ahLst/>
            <a:cxnLst/>
            <a:rect r="r" b="b" t="t" l="l"/>
            <a:pathLst>
              <a:path h="2051685" w="1633173">
                <a:moveTo>
                  <a:pt x="0" y="0"/>
                </a:moveTo>
                <a:lnTo>
                  <a:pt x="1633173" y="0"/>
                </a:lnTo>
                <a:lnTo>
                  <a:pt x="1633173" y="2051686"/>
                </a:lnTo>
                <a:lnTo>
                  <a:pt x="0" y="2051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3525" y="600755"/>
            <a:ext cx="1042233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GOALS </a:t>
            </a: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&amp; </a:t>
            </a:r>
            <a:r>
              <a:rPr lang="en-US" sz="54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OBJECTIVES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10532552" cy="1251297"/>
            <a:chOff x="0" y="0"/>
            <a:chExt cx="2774005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74005" cy="329560"/>
            </a:xfrm>
            <a:custGeom>
              <a:avLst/>
              <a:gdLst/>
              <a:ahLst/>
              <a:cxnLst/>
              <a:rect r="r" b="b" t="t" l="l"/>
              <a:pathLst>
                <a:path h="329560" w="2774005">
                  <a:moveTo>
                    <a:pt x="0" y="0"/>
                  </a:moveTo>
                  <a:lnTo>
                    <a:pt x="2774005" y="0"/>
                  </a:lnTo>
                  <a:lnTo>
                    <a:pt x="2774005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74005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067289" y="2028507"/>
            <a:ext cx="14153422" cy="6134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Stretch Objectives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Demonstrate detection of human presence through 1 inch of drywall material in</a:t>
            </a: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controlled indoor tests with ≥ 80% accuracy.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Incorporate a hazard awareness layer that flags 3 potential risks using fused sensor data with ≥ 80% detection accuracy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user adjustable controls to UI, add detection modes, heat map visualization and update display within 5 seconds of adjustment.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real-time battery monitoring to charge percentage and estimated runtime on the UI.</a:t>
            </a:r>
          </a:p>
          <a:p>
            <a:pPr algn="l" marL="604518" indent="-302259" lvl="1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Enhance android application with real-time positional mapping with ≤ 2 second latency.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7259300" y="0"/>
            <a:ext cx="1028700" cy="1325217"/>
          </a:xfrm>
          <a:custGeom>
            <a:avLst/>
            <a:gdLst/>
            <a:ahLst/>
            <a:cxnLst/>
            <a:rect r="r" b="b" t="t" l="l"/>
            <a:pathLst>
              <a:path h="1325217" w="1028700">
                <a:moveTo>
                  <a:pt x="0" y="0"/>
                </a:moveTo>
                <a:lnTo>
                  <a:pt x="1028700" y="0"/>
                </a:lnTo>
                <a:lnTo>
                  <a:pt x="1028700" y="1325217"/>
                </a:lnTo>
                <a:lnTo>
                  <a:pt x="0" y="1325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54827" y="38912"/>
            <a:ext cx="1633173" cy="2051685"/>
          </a:xfrm>
          <a:custGeom>
            <a:avLst/>
            <a:gdLst/>
            <a:ahLst/>
            <a:cxnLst/>
            <a:rect r="r" b="b" t="t" l="l"/>
            <a:pathLst>
              <a:path h="2051685" w="1633173">
                <a:moveTo>
                  <a:pt x="0" y="0"/>
                </a:moveTo>
                <a:lnTo>
                  <a:pt x="1633173" y="0"/>
                </a:lnTo>
                <a:lnTo>
                  <a:pt x="1633173" y="2051686"/>
                </a:lnTo>
                <a:lnTo>
                  <a:pt x="0" y="2051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3525" y="600755"/>
            <a:ext cx="1042233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GOALS </a:t>
            </a: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&amp; </a:t>
            </a:r>
            <a:r>
              <a:rPr lang="en-US" sz="54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OBJECTIVES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5" y="1019175"/>
            <a:ext cx="1828800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>
            <a:off x="1038230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7268830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5" y="9248775"/>
            <a:ext cx="18415350" cy="9525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5400000">
            <a:off x="1015847" y="4986819"/>
            <a:ext cx="358127" cy="313361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16933086" y="4986819"/>
            <a:ext cx="358127" cy="313361"/>
            <a:chOff x="0" y="0"/>
            <a:chExt cx="812800" cy="711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8964941" y="1028700"/>
            <a:ext cx="358127" cy="313361"/>
            <a:chOff x="0" y="0"/>
            <a:chExt cx="812800" cy="711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964941" y="8935414"/>
            <a:ext cx="358127" cy="313361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9602734" y="798536"/>
            <a:ext cx="6424125" cy="8537043"/>
          </a:xfrm>
          <a:custGeom>
            <a:avLst/>
            <a:gdLst/>
            <a:ahLst/>
            <a:cxnLst/>
            <a:rect r="r" b="b" t="t" l="l"/>
            <a:pathLst>
              <a:path h="8537043" w="6424125">
                <a:moveTo>
                  <a:pt x="0" y="0"/>
                </a:moveTo>
                <a:lnTo>
                  <a:pt x="6424125" y="0"/>
                </a:lnTo>
                <a:lnTo>
                  <a:pt x="6424125" y="8537043"/>
                </a:lnTo>
                <a:lnTo>
                  <a:pt x="0" y="85370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" y="7431092"/>
            <a:ext cx="2273346" cy="2855908"/>
          </a:xfrm>
          <a:custGeom>
            <a:avLst/>
            <a:gdLst/>
            <a:ahLst/>
            <a:cxnLst/>
            <a:rect r="r" b="b" t="t" l="l"/>
            <a:pathLst>
              <a:path h="2855908" w="2273346">
                <a:moveTo>
                  <a:pt x="0" y="0"/>
                </a:moveTo>
                <a:lnTo>
                  <a:pt x="2273346" y="0"/>
                </a:lnTo>
                <a:lnTo>
                  <a:pt x="2273346" y="2855908"/>
                </a:lnTo>
                <a:lnTo>
                  <a:pt x="0" y="2855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564168" y="951421"/>
            <a:ext cx="6109956" cy="8384159"/>
          </a:xfrm>
          <a:custGeom>
            <a:avLst/>
            <a:gdLst/>
            <a:ahLst/>
            <a:cxnLst/>
            <a:rect r="r" b="b" t="t" l="l"/>
            <a:pathLst>
              <a:path h="8384159" w="6109956">
                <a:moveTo>
                  <a:pt x="0" y="0"/>
                </a:moveTo>
                <a:lnTo>
                  <a:pt x="6109956" y="0"/>
                </a:lnTo>
                <a:lnTo>
                  <a:pt x="6109956" y="8384158"/>
                </a:lnTo>
                <a:lnTo>
                  <a:pt x="0" y="8384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1" id="21"/>
          <p:cNvSpPr txBox="true"/>
          <p:nvPr/>
        </p:nvSpPr>
        <p:spPr>
          <a:xfrm rot="0">
            <a:off x="1194911" y="171450"/>
            <a:ext cx="1717836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25"/>
              </a:lnSpc>
              <a:spcBef>
                <a:spcPct val="0"/>
              </a:spcBef>
            </a:pPr>
            <a:r>
              <a:rPr lang="en-US" sz="5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ENGINEERING SPECIFICATIONS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5" y="1019175"/>
            <a:ext cx="1828800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>
            <a:off x="1038230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7268830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5" y="9248775"/>
            <a:ext cx="18415350" cy="9525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5400000">
            <a:off x="1015847" y="4986819"/>
            <a:ext cx="358127" cy="313361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16933086" y="4986819"/>
            <a:ext cx="358127" cy="313361"/>
            <a:chOff x="0" y="0"/>
            <a:chExt cx="812800" cy="711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8964941" y="1028700"/>
            <a:ext cx="358127" cy="313361"/>
            <a:chOff x="0" y="0"/>
            <a:chExt cx="812800" cy="711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964941" y="8935414"/>
            <a:ext cx="358127" cy="313361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7259300" y="0"/>
            <a:ext cx="1113977" cy="1399441"/>
          </a:xfrm>
          <a:custGeom>
            <a:avLst/>
            <a:gdLst/>
            <a:ahLst/>
            <a:cxnLst/>
            <a:rect r="r" b="b" t="t" l="l"/>
            <a:pathLst>
              <a:path h="1399441" w="1113977">
                <a:moveTo>
                  <a:pt x="0" y="0"/>
                </a:moveTo>
                <a:lnTo>
                  <a:pt x="1113977" y="0"/>
                </a:lnTo>
                <a:lnTo>
                  <a:pt x="1113977" y="1399441"/>
                </a:lnTo>
                <a:lnTo>
                  <a:pt x="0" y="1399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10" t="0" r="-1812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61167" y="1028700"/>
            <a:ext cx="7474717" cy="8229600"/>
          </a:xfrm>
          <a:custGeom>
            <a:avLst/>
            <a:gdLst/>
            <a:ahLst/>
            <a:cxnLst/>
            <a:rect r="r" b="b" t="t" l="l"/>
            <a:pathLst>
              <a:path h="8229600" w="7474717">
                <a:moveTo>
                  <a:pt x="0" y="0"/>
                </a:moveTo>
                <a:lnTo>
                  <a:pt x="7474716" y="0"/>
                </a:lnTo>
                <a:lnTo>
                  <a:pt x="74747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96" t="0" r="-1196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194911" y="171450"/>
            <a:ext cx="1717836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25"/>
              </a:lnSpc>
              <a:spcBef>
                <a:spcPct val="0"/>
              </a:spcBef>
            </a:pPr>
            <a:r>
              <a:rPr lang="en-US" sz="5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HOUSE OF QUALITY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TextBox 19" id="19"/>
          <p:cNvSpPr txBox="true"/>
          <p:nvPr/>
        </p:nvSpPr>
        <p:spPr>
          <a:xfrm rot="0">
            <a:off x="3512842" y="187310"/>
            <a:ext cx="1126231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BLOCK DIAGRAM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111782" y="1028700"/>
            <a:ext cx="8191795" cy="8229600"/>
          </a:xfrm>
          <a:custGeom>
            <a:avLst/>
            <a:gdLst/>
            <a:ahLst/>
            <a:cxnLst/>
            <a:rect r="r" b="b" t="t" l="l"/>
            <a:pathLst>
              <a:path h="8229600" w="8191795">
                <a:moveTo>
                  <a:pt x="0" y="0"/>
                </a:moveTo>
                <a:lnTo>
                  <a:pt x="8191796" y="0"/>
                </a:lnTo>
                <a:lnTo>
                  <a:pt x="819179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543" r="0" b="-29718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25085" y="1703974"/>
            <a:ext cx="6192662" cy="2461583"/>
          </a:xfrm>
          <a:custGeom>
            <a:avLst/>
            <a:gdLst/>
            <a:ahLst/>
            <a:cxnLst/>
            <a:rect r="r" b="b" t="t" l="l"/>
            <a:pathLst>
              <a:path h="2461583" w="6192662">
                <a:moveTo>
                  <a:pt x="0" y="0"/>
                </a:moveTo>
                <a:lnTo>
                  <a:pt x="6192662" y="0"/>
                </a:lnTo>
                <a:lnTo>
                  <a:pt x="6192662" y="2461583"/>
                </a:lnTo>
                <a:lnTo>
                  <a:pt x="0" y="24615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81401" y="4965657"/>
            <a:ext cx="4280029" cy="3057164"/>
          </a:xfrm>
          <a:custGeom>
            <a:avLst/>
            <a:gdLst/>
            <a:ahLst/>
            <a:cxnLst/>
            <a:rect r="r" b="b" t="t" l="l"/>
            <a:pathLst>
              <a:path h="3057164" w="4280029">
                <a:moveTo>
                  <a:pt x="0" y="0"/>
                </a:moveTo>
                <a:lnTo>
                  <a:pt x="4280030" y="0"/>
                </a:lnTo>
                <a:lnTo>
                  <a:pt x="4280030" y="3057164"/>
                </a:lnTo>
                <a:lnTo>
                  <a:pt x="0" y="3057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710658" y="1231545"/>
            <a:ext cx="7197997" cy="7823909"/>
          </a:xfrm>
          <a:custGeom>
            <a:avLst/>
            <a:gdLst/>
            <a:ahLst/>
            <a:cxnLst/>
            <a:rect r="r" b="b" t="t" l="l"/>
            <a:pathLst>
              <a:path h="7823909" w="7197997">
                <a:moveTo>
                  <a:pt x="0" y="0"/>
                </a:moveTo>
                <a:lnTo>
                  <a:pt x="7197996" y="0"/>
                </a:lnTo>
                <a:lnTo>
                  <a:pt x="7197996" y="7823910"/>
                </a:lnTo>
                <a:lnTo>
                  <a:pt x="0" y="7823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512842" y="187310"/>
            <a:ext cx="1239563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SENSOR SUBSYSTEM AND MCU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784200" y="2896666"/>
            <a:ext cx="1088827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UWB -  SPI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881089" y="2500523"/>
            <a:ext cx="778966" cy="264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b="true" sz="16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IR - I2C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720427" y="1304991"/>
            <a:ext cx="1973759" cy="264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b="true" sz="16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 - UART and I2C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518990" y="5193602"/>
            <a:ext cx="1141065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USS - GPIO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431949" y="5989143"/>
            <a:ext cx="741611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MCU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4914697" y="1028700"/>
            <a:ext cx="8077675" cy="2131430"/>
          </a:xfrm>
          <a:custGeom>
            <a:avLst/>
            <a:gdLst/>
            <a:ahLst/>
            <a:cxnLst/>
            <a:rect r="r" b="b" t="t" l="l"/>
            <a:pathLst>
              <a:path h="2131430" w="8077675">
                <a:moveTo>
                  <a:pt x="0" y="0"/>
                </a:moveTo>
                <a:lnTo>
                  <a:pt x="8077675" y="0"/>
                </a:lnTo>
                <a:lnTo>
                  <a:pt x="8077675" y="2131430"/>
                </a:lnTo>
                <a:lnTo>
                  <a:pt x="0" y="2131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755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397333" y="3188700"/>
            <a:ext cx="7493334" cy="6069600"/>
          </a:xfrm>
          <a:custGeom>
            <a:avLst/>
            <a:gdLst/>
            <a:ahLst/>
            <a:cxnLst/>
            <a:rect r="r" b="b" t="t" l="l"/>
            <a:pathLst>
              <a:path h="6069600" w="7493334">
                <a:moveTo>
                  <a:pt x="0" y="0"/>
                </a:moveTo>
                <a:lnTo>
                  <a:pt x="7493334" y="0"/>
                </a:lnTo>
                <a:lnTo>
                  <a:pt x="7493334" y="6069600"/>
                </a:lnTo>
                <a:lnTo>
                  <a:pt x="0" y="606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544820" y="166259"/>
            <a:ext cx="73257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USER INTERFACE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64819" y="3401242"/>
            <a:ext cx="2073920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Button - GPIO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820459" y="3401242"/>
            <a:ext cx="138901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LCD - SPI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592829" y="4737735"/>
            <a:ext cx="1269206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Speaker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658891" y="7323099"/>
            <a:ext cx="1472208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AMP - I2S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31386" y="5996805"/>
            <a:ext cx="1640235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LED - GPIO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127069" y="3401242"/>
            <a:ext cx="148694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Light pipe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7259300" y="0"/>
            <a:ext cx="1028700" cy="1296893"/>
          </a:xfrm>
          <a:custGeom>
            <a:avLst/>
            <a:gdLst/>
            <a:ahLst/>
            <a:cxnLst/>
            <a:rect r="r" b="b" t="t" l="l"/>
            <a:pathLst>
              <a:path h="1296893" w="1028700">
                <a:moveTo>
                  <a:pt x="0" y="0"/>
                </a:moveTo>
                <a:lnTo>
                  <a:pt x="1028700" y="0"/>
                </a:lnTo>
                <a:lnTo>
                  <a:pt x="1028700" y="1296893"/>
                </a:lnTo>
                <a:lnTo>
                  <a:pt x="0" y="1296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675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827191" y="3447842"/>
            <a:ext cx="9099111" cy="2819182"/>
          </a:xfrm>
          <a:custGeom>
            <a:avLst/>
            <a:gdLst/>
            <a:ahLst/>
            <a:cxnLst/>
            <a:rect r="r" b="b" t="t" l="l"/>
            <a:pathLst>
              <a:path h="2819182" w="9099111">
                <a:moveTo>
                  <a:pt x="0" y="0"/>
                </a:moveTo>
                <a:lnTo>
                  <a:pt x="9099110" y="0"/>
                </a:lnTo>
                <a:lnTo>
                  <a:pt x="9099110" y="2819182"/>
                </a:lnTo>
                <a:lnTo>
                  <a:pt x="0" y="2819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77" t="-3847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857822" y="1028700"/>
            <a:ext cx="4967912" cy="8045201"/>
          </a:xfrm>
          <a:custGeom>
            <a:avLst/>
            <a:gdLst/>
            <a:ahLst/>
            <a:cxnLst/>
            <a:rect r="r" b="b" t="t" l="l"/>
            <a:pathLst>
              <a:path h="8045201" w="4967912">
                <a:moveTo>
                  <a:pt x="0" y="0"/>
                </a:moveTo>
                <a:lnTo>
                  <a:pt x="4967912" y="0"/>
                </a:lnTo>
                <a:lnTo>
                  <a:pt x="4967912" y="8045201"/>
                </a:lnTo>
                <a:lnTo>
                  <a:pt x="0" y="80452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565934" y="166259"/>
            <a:ext cx="9283492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60 GHZ RADAR MODULE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44031" y="1224663"/>
            <a:ext cx="199623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Radar - UART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62891" y="-15513"/>
            <a:ext cx="1025109" cy="1287801"/>
          </a:xfrm>
          <a:custGeom>
            <a:avLst/>
            <a:gdLst/>
            <a:ahLst/>
            <a:cxnLst/>
            <a:rect r="r" b="b" t="t" l="l"/>
            <a:pathLst>
              <a:path h="1287801" w="1025109">
                <a:moveTo>
                  <a:pt x="0" y="0"/>
                </a:moveTo>
                <a:lnTo>
                  <a:pt x="1025109" y="0"/>
                </a:lnTo>
                <a:lnTo>
                  <a:pt x="1025109" y="1287801"/>
                </a:lnTo>
                <a:lnTo>
                  <a:pt x="0" y="12878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10" t="0" r="-1812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857822" y="4421188"/>
            <a:ext cx="3261836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true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Antenna-on-Package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SOC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2854925" y="3193605"/>
            <a:ext cx="4339433" cy="3344404"/>
          </a:xfrm>
          <a:custGeom>
            <a:avLst/>
            <a:gdLst/>
            <a:ahLst/>
            <a:cxnLst/>
            <a:rect r="r" b="b" t="t" l="l"/>
            <a:pathLst>
              <a:path h="3344404" w="4339433">
                <a:moveTo>
                  <a:pt x="0" y="0"/>
                </a:moveTo>
                <a:lnTo>
                  <a:pt x="4339433" y="0"/>
                </a:lnTo>
                <a:lnTo>
                  <a:pt x="4339433" y="3344404"/>
                </a:lnTo>
                <a:lnTo>
                  <a:pt x="0" y="33444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97455" y="1191808"/>
            <a:ext cx="7053769" cy="7903383"/>
          </a:xfrm>
          <a:custGeom>
            <a:avLst/>
            <a:gdLst/>
            <a:ahLst/>
            <a:cxnLst/>
            <a:rect r="r" b="b" t="t" l="l"/>
            <a:pathLst>
              <a:path h="7903383" w="7053769">
                <a:moveTo>
                  <a:pt x="0" y="0"/>
                </a:moveTo>
                <a:lnTo>
                  <a:pt x="7053769" y="0"/>
                </a:lnTo>
                <a:lnTo>
                  <a:pt x="7053769" y="7903384"/>
                </a:lnTo>
                <a:lnTo>
                  <a:pt x="0" y="79033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291678" y="166259"/>
            <a:ext cx="7704643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POWER SUBSYSTEM</a:t>
            </a:r>
          </a:p>
        </p:txBody>
      </p:sp>
      <p:sp>
        <p:nvSpPr>
          <p:cNvPr name="TextBox 22" id="22"/>
          <p:cNvSpPr txBox="true"/>
          <p:nvPr/>
        </p:nvSpPr>
        <p:spPr>
          <a:xfrm rot="-2699999">
            <a:off x="12840040" y="2973885"/>
            <a:ext cx="3179415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Battery Management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494888" y="7543428"/>
            <a:ext cx="1264146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5V Buck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813620" y="7543428"/>
            <a:ext cx="1265932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DE5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3V Buck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7259300" y="-15513"/>
            <a:ext cx="1028700" cy="1292312"/>
          </a:xfrm>
          <a:custGeom>
            <a:avLst/>
            <a:gdLst/>
            <a:ahLst/>
            <a:cxnLst/>
            <a:rect r="r" b="b" t="t" l="l"/>
            <a:pathLst>
              <a:path h="1292312" w="1028700">
                <a:moveTo>
                  <a:pt x="0" y="0"/>
                </a:moveTo>
                <a:lnTo>
                  <a:pt x="1028700" y="0"/>
                </a:lnTo>
                <a:lnTo>
                  <a:pt x="1028700" y="1292312"/>
                </a:lnTo>
                <a:lnTo>
                  <a:pt x="0" y="1292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279492" y="3061600"/>
            <a:ext cx="11729016" cy="4163801"/>
          </a:xfrm>
          <a:custGeom>
            <a:avLst/>
            <a:gdLst/>
            <a:ahLst/>
            <a:cxnLst/>
            <a:rect r="r" b="b" t="t" l="l"/>
            <a:pathLst>
              <a:path h="4163801" w="11729016">
                <a:moveTo>
                  <a:pt x="0" y="0"/>
                </a:moveTo>
                <a:lnTo>
                  <a:pt x="11729016" y="0"/>
                </a:lnTo>
                <a:lnTo>
                  <a:pt x="11729016" y="4163800"/>
                </a:lnTo>
                <a:lnTo>
                  <a:pt x="0" y="4163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703233" y="171034"/>
            <a:ext cx="13017177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DIVISION OF RESPONSIBILITY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6895286" cy="1251297"/>
            <a:chOff x="0" y="0"/>
            <a:chExt cx="1816042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16042" cy="329560"/>
            </a:xfrm>
            <a:custGeom>
              <a:avLst/>
              <a:gdLst/>
              <a:ahLst/>
              <a:cxnLst/>
              <a:rect r="r" b="b" t="t" l="l"/>
              <a:pathLst>
                <a:path h="329560" w="1816042">
                  <a:moveTo>
                    <a:pt x="0" y="0"/>
                  </a:moveTo>
                  <a:lnTo>
                    <a:pt x="1816042" y="0"/>
                  </a:lnTo>
                  <a:lnTo>
                    <a:pt x="1816042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16042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43525" y="600755"/>
            <a:ext cx="6785068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PERIPHERALS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55489" y="2030067"/>
            <a:ext cx="14565222" cy="6910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Audio System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Amplifier &amp; Speaker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Heat Detection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Infrared Sensor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Location Tracking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Ultra Wide Band Sensor (UWB)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Safety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Ultra Sonic Sensor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User Interface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LCD Screen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028700" cy="1194981"/>
          </a:xfrm>
          <a:custGeom>
            <a:avLst/>
            <a:gdLst/>
            <a:ahLst/>
            <a:cxnLst/>
            <a:rect r="r" b="b" t="t" l="l"/>
            <a:pathLst>
              <a:path h="1194981" w="1028700">
                <a:moveTo>
                  <a:pt x="0" y="0"/>
                </a:moveTo>
                <a:lnTo>
                  <a:pt x="1028700" y="0"/>
                </a:lnTo>
                <a:lnTo>
                  <a:pt x="1028700" y="1194981"/>
                </a:lnTo>
                <a:lnTo>
                  <a:pt x="0" y="1194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1432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557051" y="1478403"/>
            <a:ext cx="11301259" cy="4124960"/>
          </a:xfrm>
          <a:custGeom>
            <a:avLst/>
            <a:gdLst/>
            <a:ahLst/>
            <a:cxnLst/>
            <a:rect r="r" b="b" t="t" l="l"/>
            <a:pathLst>
              <a:path h="4124960" w="11301259">
                <a:moveTo>
                  <a:pt x="0" y="0"/>
                </a:moveTo>
                <a:lnTo>
                  <a:pt x="11301259" y="0"/>
                </a:lnTo>
                <a:lnTo>
                  <a:pt x="11301259" y="4124960"/>
                </a:lnTo>
                <a:lnTo>
                  <a:pt x="0" y="4124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74865" y="5927213"/>
            <a:ext cx="6278077" cy="2832982"/>
          </a:xfrm>
          <a:custGeom>
            <a:avLst/>
            <a:gdLst/>
            <a:ahLst/>
            <a:cxnLst/>
            <a:rect r="r" b="b" t="t" l="l"/>
            <a:pathLst>
              <a:path h="2832982" w="6278077">
                <a:moveTo>
                  <a:pt x="0" y="0"/>
                </a:moveTo>
                <a:lnTo>
                  <a:pt x="6278077" y="0"/>
                </a:lnTo>
                <a:lnTo>
                  <a:pt x="6278077" y="2832982"/>
                </a:lnTo>
                <a:lnTo>
                  <a:pt x="0" y="28329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213904" y="132001"/>
            <a:ext cx="9987553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SYSTEM ENCLOSURE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329119" y="5879588"/>
            <a:ext cx="9821515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Stacked architect</a:t>
            </a: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ure separates UI, power and sensor subsystems to improve organization and serviceability.</a:t>
            </a:r>
          </a:p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Dedicated PCB mounting plates provide mechanical stability and allow structured board spacing within the enclosure.</a:t>
            </a:r>
          </a:p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Integrated cable routing pathway minimizes signal coupling and mechanical interference between sensitive RF/sensor lines.</a:t>
            </a:r>
          </a:p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Ventilated top panel enables passive thermal management while maintaining proper sensor sight and antenna performance.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0218288" y="2653366"/>
            <a:ext cx="311423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062577" y="3079451"/>
            <a:ext cx="622846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Power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446279" y="3502783"/>
            <a:ext cx="1855440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Sensor Subsystem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754305" y="4059464"/>
            <a:ext cx="1094830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Radar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28700" y="4304779"/>
            <a:ext cx="8336206" cy="3126077"/>
          </a:xfrm>
          <a:custGeom>
            <a:avLst/>
            <a:gdLst/>
            <a:ahLst/>
            <a:cxnLst/>
            <a:rect r="r" b="b" t="t" l="l"/>
            <a:pathLst>
              <a:path h="3126077" w="8336206">
                <a:moveTo>
                  <a:pt x="0" y="0"/>
                </a:moveTo>
                <a:lnTo>
                  <a:pt x="8336206" y="0"/>
                </a:lnTo>
                <a:lnTo>
                  <a:pt x="8336206" y="3126077"/>
                </a:lnTo>
                <a:lnTo>
                  <a:pt x="0" y="3126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332041" y="1324691"/>
            <a:ext cx="5960124" cy="7933609"/>
          </a:xfrm>
          <a:custGeom>
            <a:avLst/>
            <a:gdLst/>
            <a:ahLst/>
            <a:cxnLst/>
            <a:rect r="r" b="b" t="t" l="l"/>
            <a:pathLst>
              <a:path h="7933609" w="5960124">
                <a:moveTo>
                  <a:pt x="0" y="0"/>
                </a:moveTo>
                <a:lnTo>
                  <a:pt x="5960124" y="0"/>
                </a:lnTo>
                <a:lnTo>
                  <a:pt x="5960124" y="7933609"/>
                </a:lnTo>
                <a:lnTo>
                  <a:pt x="0" y="793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41252" y="1742721"/>
            <a:ext cx="4899999" cy="1428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064307" y="2672404"/>
            <a:ext cx="6740434" cy="6251752"/>
          </a:xfrm>
          <a:custGeom>
            <a:avLst/>
            <a:gdLst/>
            <a:ahLst/>
            <a:cxnLst/>
            <a:rect r="r" b="b" t="t" l="l"/>
            <a:pathLst>
              <a:path h="6251752" w="6740434">
                <a:moveTo>
                  <a:pt x="0" y="0"/>
                </a:moveTo>
                <a:lnTo>
                  <a:pt x="6740434" y="0"/>
                </a:lnTo>
                <a:lnTo>
                  <a:pt x="6740434" y="6251752"/>
                </a:lnTo>
                <a:lnTo>
                  <a:pt x="0" y="6251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17506" y="2672404"/>
            <a:ext cx="6719275" cy="6257325"/>
          </a:xfrm>
          <a:custGeom>
            <a:avLst/>
            <a:gdLst/>
            <a:ahLst/>
            <a:cxnLst/>
            <a:rect r="r" b="b" t="t" l="l"/>
            <a:pathLst>
              <a:path h="6257325" w="6719275">
                <a:moveTo>
                  <a:pt x="0" y="0"/>
                </a:moveTo>
                <a:lnTo>
                  <a:pt x="6719275" y="0"/>
                </a:lnTo>
                <a:lnTo>
                  <a:pt x="6719275" y="6257325"/>
                </a:lnTo>
                <a:lnTo>
                  <a:pt x="0" y="6257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47645" y="132001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818805" y="2266234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USE CASE DIAGRAM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676186" y="2266234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UI FLOWCHART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79455" y="1765928"/>
            <a:ext cx="3511775" cy="2782159"/>
          </a:xfrm>
          <a:custGeom>
            <a:avLst/>
            <a:gdLst/>
            <a:ahLst/>
            <a:cxnLst/>
            <a:rect r="r" b="b" t="t" l="l"/>
            <a:pathLst>
              <a:path h="2782159" w="3511775">
                <a:moveTo>
                  <a:pt x="0" y="0"/>
                </a:moveTo>
                <a:lnTo>
                  <a:pt x="3511775" y="0"/>
                </a:lnTo>
                <a:lnTo>
                  <a:pt x="3511775" y="2782160"/>
                </a:lnTo>
                <a:lnTo>
                  <a:pt x="0" y="278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79455" y="5428141"/>
            <a:ext cx="3607517" cy="2986388"/>
          </a:xfrm>
          <a:custGeom>
            <a:avLst/>
            <a:gdLst/>
            <a:ahLst/>
            <a:cxnLst/>
            <a:rect r="r" b="b" t="t" l="l"/>
            <a:pathLst>
              <a:path h="2986388" w="3607517">
                <a:moveTo>
                  <a:pt x="0" y="0"/>
                </a:moveTo>
                <a:lnTo>
                  <a:pt x="3607517" y="0"/>
                </a:lnTo>
                <a:lnTo>
                  <a:pt x="3607517" y="2986388"/>
                </a:lnTo>
                <a:lnTo>
                  <a:pt x="0" y="2986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386211" y="1765928"/>
            <a:ext cx="4148570" cy="3111428"/>
          </a:xfrm>
          <a:custGeom>
            <a:avLst/>
            <a:gdLst/>
            <a:ahLst/>
            <a:cxnLst/>
            <a:rect r="r" b="b" t="t" l="l"/>
            <a:pathLst>
              <a:path h="3111428" w="4148570">
                <a:moveTo>
                  <a:pt x="0" y="0"/>
                </a:moveTo>
                <a:lnTo>
                  <a:pt x="4148570" y="0"/>
                </a:lnTo>
                <a:lnTo>
                  <a:pt x="4148570" y="3111428"/>
                </a:lnTo>
                <a:lnTo>
                  <a:pt x="0" y="31114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386211" y="5753656"/>
            <a:ext cx="4262229" cy="3111428"/>
          </a:xfrm>
          <a:custGeom>
            <a:avLst/>
            <a:gdLst/>
            <a:ahLst/>
            <a:cxnLst/>
            <a:rect r="r" b="b" t="t" l="l"/>
            <a:pathLst>
              <a:path h="3111428" w="4262229">
                <a:moveTo>
                  <a:pt x="0" y="0"/>
                </a:moveTo>
                <a:lnTo>
                  <a:pt x="4262229" y="0"/>
                </a:lnTo>
                <a:lnTo>
                  <a:pt x="4262229" y="3111427"/>
                </a:lnTo>
                <a:lnTo>
                  <a:pt x="0" y="311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887830" y="1780962"/>
            <a:ext cx="4362170" cy="3522452"/>
          </a:xfrm>
          <a:custGeom>
            <a:avLst/>
            <a:gdLst/>
            <a:ahLst/>
            <a:cxnLst/>
            <a:rect r="r" b="b" t="t" l="l"/>
            <a:pathLst>
              <a:path h="3522452" w="4362170">
                <a:moveTo>
                  <a:pt x="0" y="0"/>
                </a:moveTo>
                <a:lnTo>
                  <a:pt x="4362170" y="0"/>
                </a:lnTo>
                <a:lnTo>
                  <a:pt x="4362170" y="3522452"/>
                </a:lnTo>
                <a:lnTo>
                  <a:pt x="0" y="35224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1887830" y="6002409"/>
            <a:ext cx="4362170" cy="2862674"/>
          </a:xfrm>
          <a:custGeom>
            <a:avLst/>
            <a:gdLst/>
            <a:ahLst/>
            <a:cxnLst/>
            <a:rect r="r" b="b" t="t" l="l"/>
            <a:pathLst>
              <a:path h="2862674" w="4362170">
                <a:moveTo>
                  <a:pt x="0" y="0"/>
                </a:moveTo>
                <a:lnTo>
                  <a:pt x="4362170" y="0"/>
                </a:lnTo>
                <a:lnTo>
                  <a:pt x="4362170" y="2862674"/>
                </a:lnTo>
                <a:lnTo>
                  <a:pt x="0" y="28626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211325" y="190550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70295" y="1333287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SCREENSAVER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73726" y="5123341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MAIN MENU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702157" y="1333287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THERMAL MODE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702157" y="5275741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INS MODE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310576" y="1333287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RADAR MODE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484042" y="5601256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SCAN MODE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150375" y="2374507"/>
            <a:ext cx="3235229" cy="6324872"/>
          </a:xfrm>
          <a:custGeom>
            <a:avLst/>
            <a:gdLst/>
            <a:ahLst/>
            <a:cxnLst/>
            <a:rect r="r" b="b" t="t" l="l"/>
            <a:pathLst>
              <a:path h="6324872" w="3235229">
                <a:moveTo>
                  <a:pt x="0" y="0"/>
                </a:moveTo>
                <a:lnTo>
                  <a:pt x="3235229" y="0"/>
                </a:lnTo>
                <a:lnTo>
                  <a:pt x="3235229" y="6324872"/>
                </a:lnTo>
                <a:lnTo>
                  <a:pt x="0" y="6324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144000" y="2342421"/>
            <a:ext cx="2916255" cy="6356958"/>
          </a:xfrm>
          <a:custGeom>
            <a:avLst/>
            <a:gdLst/>
            <a:ahLst/>
            <a:cxnLst/>
            <a:rect r="r" b="b" t="t" l="l"/>
            <a:pathLst>
              <a:path h="6356958" w="2916255">
                <a:moveTo>
                  <a:pt x="0" y="0"/>
                </a:moveTo>
                <a:lnTo>
                  <a:pt x="2916255" y="0"/>
                </a:lnTo>
                <a:lnTo>
                  <a:pt x="291625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037379" y="2342421"/>
            <a:ext cx="2979824" cy="6356958"/>
          </a:xfrm>
          <a:custGeom>
            <a:avLst/>
            <a:gdLst/>
            <a:ahLst/>
            <a:cxnLst/>
            <a:rect r="r" b="b" t="t" l="l"/>
            <a:pathLst>
              <a:path h="6356958" w="2979824">
                <a:moveTo>
                  <a:pt x="0" y="0"/>
                </a:moveTo>
                <a:lnTo>
                  <a:pt x="2979825" y="0"/>
                </a:lnTo>
                <a:lnTo>
                  <a:pt x="297982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72374" y="2374507"/>
            <a:ext cx="3110606" cy="6324872"/>
          </a:xfrm>
          <a:custGeom>
            <a:avLst/>
            <a:gdLst/>
            <a:ahLst/>
            <a:cxnLst/>
            <a:rect r="r" b="b" t="t" l="l"/>
            <a:pathLst>
              <a:path h="6324872" w="3110606">
                <a:moveTo>
                  <a:pt x="0" y="0"/>
                </a:moveTo>
                <a:lnTo>
                  <a:pt x="3110605" y="0"/>
                </a:lnTo>
                <a:lnTo>
                  <a:pt x="3110605" y="6324872"/>
                </a:lnTo>
                <a:lnTo>
                  <a:pt x="0" y="63248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586" r="0" b="-6008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47645" y="210066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767990" y="1394893"/>
            <a:ext cx="4752021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SMARTPHONE APP UI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51666" y="2037621"/>
            <a:ext cx="4752021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MAIN MENU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690115" y="1253677"/>
            <a:ext cx="3130802" cy="2653598"/>
          </a:xfrm>
          <a:custGeom>
            <a:avLst/>
            <a:gdLst/>
            <a:ahLst/>
            <a:cxnLst/>
            <a:rect r="r" b="b" t="t" l="l"/>
            <a:pathLst>
              <a:path h="2653598" w="3130802">
                <a:moveTo>
                  <a:pt x="0" y="0"/>
                </a:moveTo>
                <a:lnTo>
                  <a:pt x="3130802" y="0"/>
                </a:lnTo>
                <a:lnTo>
                  <a:pt x="3130802" y="2653598"/>
                </a:lnTo>
                <a:lnTo>
                  <a:pt x="0" y="2653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39559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609544" y="1977322"/>
            <a:ext cx="4765098" cy="6332356"/>
          </a:xfrm>
          <a:custGeom>
            <a:avLst/>
            <a:gdLst/>
            <a:ahLst/>
            <a:cxnLst/>
            <a:rect r="r" b="b" t="t" l="l"/>
            <a:pathLst>
              <a:path h="6332356" w="4765098">
                <a:moveTo>
                  <a:pt x="0" y="0"/>
                </a:moveTo>
                <a:lnTo>
                  <a:pt x="4765098" y="0"/>
                </a:lnTo>
                <a:lnTo>
                  <a:pt x="4765098" y="6332356"/>
                </a:lnTo>
                <a:lnTo>
                  <a:pt x="0" y="6332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335850" y="1952720"/>
            <a:ext cx="4640579" cy="6356958"/>
          </a:xfrm>
          <a:custGeom>
            <a:avLst/>
            <a:gdLst/>
            <a:ahLst/>
            <a:cxnLst/>
            <a:rect r="r" b="b" t="t" l="l"/>
            <a:pathLst>
              <a:path h="6356958" w="4640579">
                <a:moveTo>
                  <a:pt x="0" y="0"/>
                </a:moveTo>
                <a:lnTo>
                  <a:pt x="4640579" y="0"/>
                </a:lnTo>
                <a:lnTo>
                  <a:pt x="464057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40281" y="4259700"/>
            <a:ext cx="3080635" cy="4316127"/>
          </a:xfrm>
          <a:custGeom>
            <a:avLst/>
            <a:gdLst/>
            <a:ahLst/>
            <a:cxnLst/>
            <a:rect r="r" b="b" t="t" l="l"/>
            <a:pathLst>
              <a:path h="4316127" w="3080635">
                <a:moveTo>
                  <a:pt x="0" y="0"/>
                </a:moveTo>
                <a:lnTo>
                  <a:pt x="3080636" y="0"/>
                </a:lnTo>
                <a:lnTo>
                  <a:pt x="3080636" y="4316127"/>
                </a:lnTo>
                <a:lnTo>
                  <a:pt x="0" y="43161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47645" y="210066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767990" y="1394893"/>
            <a:ext cx="4752021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SMARTPHONE IOS APP UI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6387119" y="2172028"/>
            <a:ext cx="5513763" cy="6161388"/>
          </a:xfrm>
          <a:custGeom>
            <a:avLst/>
            <a:gdLst/>
            <a:ahLst/>
            <a:cxnLst/>
            <a:rect r="r" b="b" t="t" l="l"/>
            <a:pathLst>
              <a:path h="6161388" w="5513763">
                <a:moveTo>
                  <a:pt x="0" y="0"/>
                </a:moveTo>
                <a:lnTo>
                  <a:pt x="5513762" y="0"/>
                </a:lnTo>
                <a:lnTo>
                  <a:pt x="5513762" y="6161387"/>
                </a:lnTo>
                <a:lnTo>
                  <a:pt x="0" y="6161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9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6632210" y="160965"/>
            <a:ext cx="5268671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BUDGET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DAHA8nptU_0</dc:identifier>
  <dcterms:modified xsi:type="dcterms:W3CDTF">2011-08-01T06:04:30Z</dcterms:modified>
  <cp:revision>1</cp:revision>
  <dc:title>Copy of Military Radar Presentation</dc:title>
</cp:coreProperties>
</file>